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21" Type="http://schemas.openxmlformats.org/officeDocument/2006/relationships/slide" Target="slides/slide15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db250506d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db250506d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db250506df_0_6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db250506df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db2a6be57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db2a6be57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db2a6be57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db2a6be57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b2a6be57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b2a6be57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b250506df_0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b250506df_0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db250506df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db250506df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b250506df_0_5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b250506df_0_5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b250506df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b250506df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b250506df_0_3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b250506df_0_3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db2a6be57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db2a6be57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b2a6be57c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b2a6be57c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b250506df_0_5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b250506df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b250506df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b250506df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b250506df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b250506df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db250506df_0_6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db250506df_0_6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latin typeface="Calibri"/>
                <a:ea typeface="Calibri"/>
                <a:cs typeface="Calibri"/>
                <a:sym typeface="Calibri"/>
              </a:rPr>
              <a:t>Indoor Localisation with Sensor fusion of PDR and single RTT Wi-FI</a:t>
            </a:r>
            <a:endParaRPr sz="4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Annie Marandi CS19M009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Sai Rohitth Chiluka ED18B027</a:t>
            </a:r>
            <a:endParaRPr sz="2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488" y="3780200"/>
            <a:ext cx="883025" cy="88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Kalman filter</a:t>
            </a:r>
            <a:endParaRPr/>
          </a:p>
        </p:txBody>
      </p:sp>
      <p:sp>
        <p:nvSpPr>
          <p:cNvPr id="182" name="Google Shape;18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Assumes all the noise is gaussian and all the models are linear.</a:t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188" y="1586050"/>
            <a:ext cx="5505625" cy="318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/>
          <p:nvPr>
            <p:ph idx="1" type="body"/>
          </p:nvPr>
        </p:nvSpPr>
        <p:spPr>
          <a:xfrm>
            <a:off x="311700" y="509850"/>
            <a:ext cx="85206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Adjustment to make the model stay linear.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Achieving different update frequencies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Button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Downside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Measurement model may not be linear (EKF)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6"/>
          <p:cNvSpPr txBox="1"/>
          <p:nvPr>
            <p:ph type="title"/>
          </p:nvPr>
        </p:nvSpPr>
        <p:spPr>
          <a:xfrm>
            <a:off x="311700" y="341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Bias variance estimation</a:t>
            </a:r>
            <a:endParaRPr/>
          </a:p>
        </p:txBody>
      </p:sp>
      <p:sp>
        <p:nvSpPr>
          <p:cNvPr id="194" name="Google Shape;194;p36"/>
          <p:cNvSpPr txBox="1"/>
          <p:nvPr>
            <p:ph idx="1" type="body"/>
          </p:nvPr>
        </p:nvSpPr>
        <p:spPr>
          <a:xfrm>
            <a:off x="311700" y="914150"/>
            <a:ext cx="8520600" cy="34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Experiment procedure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Step length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Orientation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6"/>
          <p:cNvSpPr txBox="1"/>
          <p:nvPr>
            <p:ph idx="1" type="body"/>
          </p:nvPr>
        </p:nvSpPr>
        <p:spPr>
          <a:xfrm>
            <a:off x="446775" y="3244500"/>
            <a:ext cx="8520600" cy="18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Downside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675" y="1368237"/>
            <a:ext cx="1769025" cy="152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2300" y="1300175"/>
            <a:ext cx="1766925" cy="15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9669" y="2980300"/>
            <a:ext cx="1876611" cy="155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Walking simulation and post error analysis</a:t>
            </a:r>
            <a:endParaRPr/>
          </a:p>
        </p:txBody>
      </p:sp>
      <p:sp>
        <p:nvSpPr>
          <p:cNvPr id="204" name="Google Shape;204;p37"/>
          <p:cNvSpPr txBox="1"/>
          <p:nvPr>
            <p:ph idx="1" type="body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For the line each step is taken to be 1m and and every 3m the RTT reading is also taken.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For the circle each step is taken as 1.73m, and a rotation of 20 degrees. Every 60 degrees the RTT is also taken into account.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Drift simulation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Sample output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Mean and max localization errors are calculated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3154938"/>
            <a:ext cx="26098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50" y="172600"/>
            <a:ext cx="8520600" cy="44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Android App</a:t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675" y="1017738"/>
            <a:ext cx="1892464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4464" y="1017750"/>
            <a:ext cx="1830308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9"/>
          <p:cNvSpPr txBox="1"/>
          <p:nvPr/>
        </p:nvSpPr>
        <p:spPr>
          <a:xfrm>
            <a:off x="1921575" y="3839875"/>
            <a:ext cx="119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Without RTT</a:t>
            </a:r>
            <a:endParaRPr/>
          </a:p>
        </p:txBody>
      </p:sp>
      <p:sp>
        <p:nvSpPr>
          <p:cNvPr id="220" name="Google Shape;220;p39"/>
          <p:cNvSpPr txBox="1"/>
          <p:nvPr/>
        </p:nvSpPr>
        <p:spPr>
          <a:xfrm>
            <a:off x="6043575" y="3839875"/>
            <a:ext cx="9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With RTT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21" name="Google Shape;221;p39"/>
          <p:cNvCxnSpPr/>
          <p:nvPr/>
        </p:nvCxnSpPr>
        <p:spPr>
          <a:xfrm flipH="1">
            <a:off x="4569975" y="1020063"/>
            <a:ext cx="22500" cy="381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27" name="Google Shape;227;p40"/>
          <p:cNvSpPr txBox="1"/>
          <p:nvPr/>
        </p:nvSpPr>
        <p:spPr>
          <a:xfrm>
            <a:off x="628650" y="1908894"/>
            <a:ext cx="78867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 You!</a:t>
            </a:r>
            <a:endParaRPr b="1" sz="4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8" name="Google Shape;108;p26"/>
          <p:cNvSpPr txBox="1"/>
          <p:nvPr/>
        </p:nvSpPr>
        <p:spPr>
          <a:xfrm>
            <a:off x="6700" y="0"/>
            <a:ext cx="91440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Problem definition</a:t>
            </a:r>
            <a:endParaRPr b="1" sz="2800"/>
          </a:p>
        </p:txBody>
      </p:sp>
      <p:cxnSp>
        <p:nvCxnSpPr>
          <p:cNvPr id="109" name="Google Shape;109;p26"/>
          <p:cNvCxnSpPr/>
          <p:nvPr/>
        </p:nvCxnSpPr>
        <p:spPr>
          <a:xfrm flipH="1" rot="10800000">
            <a:off x="278550" y="759300"/>
            <a:ext cx="85869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26"/>
          <p:cNvSpPr txBox="1"/>
          <p:nvPr/>
        </p:nvSpPr>
        <p:spPr>
          <a:xfrm>
            <a:off x="192250" y="1077525"/>
            <a:ext cx="4458000" cy="31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600">
                <a:solidFill>
                  <a:schemeClr val="dk2"/>
                </a:solidFill>
              </a:rPr>
              <a:t>Indoor</a:t>
            </a:r>
            <a:r>
              <a:rPr lang="en-GB" sz="1600">
                <a:solidFill>
                  <a:schemeClr val="dk2"/>
                </a:solidFill>
              </a:rPr>
              <a:t> </a:t>
            </a:r>
            <a:r>
              <a:rPr lang="en-GB" sz="1600">
                <a:solidFill>
                  <a:schemeClr val="dk2"/>
                </a:solidFill>
              </a:rPr>
              <a:t>localization</a:t>
            </a:r>
            <a:r>
              <a:rPr lang="en-GB" sz="1600">
                <a:solidFill>
                  <a:schemeClr val="dk2"/>
                </a:solidFill>
              </a:rPr>
              <a:t> without using trilaterization.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600">
                <a:solidFill>
                  <a:schemeClr val="dk2"/>
                </a:solidFill>
              </a:rPr>
              <a:t>We are only considering Single access point for Wi-Fi RTT.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600">
                <a:solidFill>
                  <a:schemeClr val="dk2"/>
                </a:solidFill>
              </a:rPr>
              <a:t>Initial position is also known .</a:t>
            </a:r>
            <a:endParaRPr sz="1600"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200"/>
              <a:buChar char="➢"/>
            </a:pPr>
            <a:r>
              <a:rPr lang="en-GB" sz="1600">
                <a:solidFill>
                  <a:schemeClr val="dk2"/>
                </a:solidFill>
              </a:rPr>
              <a:t>Position of AP is fixed.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111" name="Google Shape;1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500" y="1393613"/>
            <a:ext cx="4188951" cy="2356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7"/>
          <p:cNvSpPr txBox="1"/>
          <p:nvPr/>
        </p:nvSpPr>
        <p:spPr>
          <a:xfrm>
            <a:off x="6700" y="0"/>
            <a:ext cx="91440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Application Examples</a:t>
            </a:r>
            <a:endParaRPr b="1" sz="2800"/>
          </a:p>
        </p:txBody>
      </p:sp>
      <p:cxnSp>
        <p:nvCxnSpPr>
          <p:cNvPr id="117" name="Google Shape;117;p27"/>
          <p:cNvCxnSpPr/>
          <p:nvPr/>
        </p:nvCxnSpPr>
        <p:spPr>
          <a:xfrm flipH="1" rot="10800000">
            <a:off x="278550" y="759300"/>
            <a:ext cx="85869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9" name="Google Shape;119;p27"/>
          <p:cNvSpPr txBox="1"/>
          <p:nvPr>
            <p:ph idx="4294967295" type="body"/>
          </p:nvPr>
        </p:nvSpPr>
        <p:spPr>
          <a:xfrm>
            <a:off x="318400" y="1141850"/>
            <a:ext cx="8372100" cy="32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GB"/>
              <a:t>Supermarket Cart Location Analysis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➢"/>
            </a:pPr>
            <a:r>
              <a:rPr lang="en-GB"/>
              <a:t>Localization for the Visually Impaired in Public Places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20" name="Google Shape;12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8050" y="1564725"/>
            <a:ext cx="3387300" cy="14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8050" y="3391200"/>
            <a:ext cx="3387302" cy="154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8"/>
          <p:cNvSpPr txBox="1"/>
          <p:nvPr/>
        </p:nvSpPr>
        <p:spPr>
          <a:xfrm>
            <a:off x="6700" y="0"/>
            <a:ext cx="9144000" cy="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/>
              <a:t>Getting IMU Data</a:t>
            </a:r>
            <a:endParaRPr b="1" sz="2800"/>
          </a:p>
        </p:txBody>
      </p:sp>
      <p:cxnSp>
        <p:nvCxnSpPr>
          <p:cNvPr id="127" name="Google Shape;127;p28"/>
          <p:cNvCxnSpPr/>
          <p:nvPr/>
        </p:nvCxnSpPr>
        <p:spPr>
          <a:xfrm flipH="1" rot="10800000">
            <a:off x="278550" y="759300"/>
            <a:ext cx="8586900" cy="17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8" name="Google Shape;12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9" name="Google Shape;129;p28"/>
          <p:cNvSpPr txBox="1"/>
          <p:nvPr>
            <p:ph idx="4294967295" type="body"/>
          </p:nvPr>
        </p:nvSpPr>
        <p:spPr>
          <a:xfrm>
            <a:off x="318400" y="1141850"/>
            <a:ext cx="8520600" cy="19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Why we used PDR?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TYPE_LINEAR_ACCELERATION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Low-pass filter and high-pass filter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Double integration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Error accumulation </a:t>
            </a:r>
            <a:endParaRPr/>
          </a:p>
        </p:txBody>
      </p:sp>
      <p:sp>
        <p:nvSpPr>
          <p:cNvPr id="130" name="Google Shape;130;p28"/>
          <p:cNvSpPr txBox="1"/>
          <p:nvPr>
            <p:ph idx="4294967295" type="title"/>
          </p:nvPr>
        </p:nvSpPr>
        <p:spPr>
          <a:xfrm>
            <a:off x="318400" y="304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PDR</a:t>
            </a:r>
            <a:endParaRPr/>
          </a:p>
        </p:txBody>
      </p:sp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50" y="3144575"/>
            <a:ext cx="433387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8"/>
          <p:cNvSpPr txBox="1"/>
          <p:nvPr/>
        </p:nvSpPr>
        <p:spPr>
          <a:xfrm>
            <a:off x="311688" y="4046750"/>
            <a:ext cx="8520600" cy="9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Where, L is the step length</a:t>
            </a:r>
            <a:endParaRPr sz="1800">
              <a:solidFill>
                <a:schemeClr val="dk2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and, 𝜃 is the heading w.r.t phone</a:t>
            </a:r>
            <a:endParaRPr/>
          </a:p>
        </p:txBody>
      </p:sp>
      <p:cxnSp>
        <p:nvCxnSpPr>
          <p:cNvPr id="133" name="Google Shape;133;p28"/>
          <p:cNvCxnSpPr/>
          <p:nvPr/>
        </p:nvCxnSpPr>
        <p:spPr>
          <a:xfrm flipH="1" rot="10800000">
            <a:off x="318400" y="3048050"/>
            <a:ext cx="85869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length</a:t>
            </a:r>
            <a:endParaRPr/>
          </a:p>
        </p:txBody>
      </p:sp>
      <p:sp>
        <p:nvSpPr>
          <p:cNvPr id="139" name="Google Shape;139;p29"/>
          <p:cNvSpPr txBox="1"/>
          <p:nvPr>
            <p:ph idx="4294967295" type="body"/>
          </p:nvPr>
        </p:nvSpPr>
        <p:spPr>
          <a:xfrm>
            <a:off x="311700" y="1713725"/>
            <a:ext cx="8520600" cy="9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Where, </a:t>
            </a:r>
            <a:r>
              <a:rPr lang="en-GB">
                <a:solidFill>
                  <a:schemeClr val="dk1"/>
                </a:solidFill>
              </a:rPr>
              <a:t>K =  0.68 - 0.37 * v + 0.15 *pow(v,2)</a:t>
            </a:r>
            <a:endParaRPr>
              <a:solidFill>
                <a:schemeClr val="dk1"/>
              </a:solidFill>
            </a:endParaRPr>
          </a:p>
          <a:p>
            <a:pPr indent="45720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and, v is the average step velocity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808" y="853100"/>
            <a:ext cx="4022388" cy="86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9"/>
          <p:cNvSpPr txBox="1"/>
          <p:nvPr>
            <p:ph idx="4294967295" type="title"/>
          </p:nvPr>
        </p:nvSpPr>
        <p:spPr>
          <a:xfrm>
            <a:off x="311700" y="2661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Step detect</a:t>
            </a:r>
            <a:endParaRPr/>
          </a:p>
        </p:txBody>
      </p:sp>
      <p:pic>
        <p:nvPicPr>
          <p:cNvPr id="142" name="Google Shape;14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1903" y="2875400"/>
            <a:ext cx="2740176" cy="2075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3" name="Google Shape;143;p29"/>
          <p:cNvCxnSpPr/>
          <p:nvPr/>
        </p:nvCxnSpPr>
        <p:spPr>
          <a:xfrm flipH="1" rot="10800000">
            <a:off x="311700" y="2661425"/>
            <a:ext cx="8586900" cy="1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Sensor fusion using complementary filter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688" y="1184475"/>
            <a:ext cx="8120625" cy="2774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30"/>
          <p:cNvCxnSpPr/>
          <p:nvPr/>
        </p:nvCxnSpPr>
        <p:spPr>
          <a:xfrm>
            <a:off x="987725" y="3959025"/>
            <a:ext cx="199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30"/>
          <p:cNvCxnSpPr/>
          <p:nvPr/>
        </p:nvCxnSpPr>
        <p:spPr>
          <a:xfrm>
            <a:off x="511700" y="1184475"/>
            <a:ext cx="9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50" y="1017725"/>
            <a:ext cx="2233250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50" y="1017725"/>
            <a:ext cx="2233250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31"/>
          <p:cNvSpPr txBox="1"/>
          <p:nvPr/>
        </p:nvSpPr>
        <p:spPr>
          <a:xfrm>
            <a:off x="1099175" y="4070650"/>
            <a:ext cx="273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Raw acceleration readings</a:t>
            </a:r>
            <a:endParaRPr sz="1700"/>
          </a:p>
        </p:txBody>
      </p:sp>
      <p:sp>
        <p:nvSpPr>
          <p:cNvPr id="159" name="Google Shape;159;p31"/>
          <p:cNvSpPr txBox="1"/>
          <p:nvPr/>
        </p:nvSpPr>
        <p:spPr>
          <a:xfrm>
            <a:off x="4911825" y="4070650"/>
            <a:ext cx="377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</a:rPr>
              <a:t>Acceleration</a:t>
            </a:r>
            <a:r>
              <a:rPr lang="en-GB" sz="1700">
                <a:solidFill>
                  <a:schemeClr val="dk1"/>
                </a:solidFill>
              </a:rPr>
              <a:t> remove gravity with LPF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160" name="Google Shape;160;p31"/>
          <p:cNvSpPr/>
          <p:nvPr/>
        </p:nvSpPr>
        <p:spPr>
          <a:xfrm>
            <a:off x="3674100" y="2408250"/>
            <a:ext cx="1896900" cy="327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Acceleration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RTT range simulation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1454725"/>
            <a:ext cx="4073100" cy="40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Effect of Position of AP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Any point on perpendicular at the ends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 the circumference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Effect of Radius of circle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Bigger circle better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Effect of update frequency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updating less often better!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4800" y="1765925"/>
            <a:ext cx="4454400" cy="25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11700" y="1017725"/>
            <a:ext cx="82953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Gaussian noise added with mean 0 and std. Dev 0.5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Single RTT Localization</a:t>
            </a:r>
            <a:endParaRPr/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Infinite solutions problem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Using PDR estimate position and find the closest point to this estimate: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➢"/>
            </a:pPr>
            <a:r>
              <a:rPr lang="en-GB"/>
              <a:t>Downside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n-GB"/>
              <a:t>Bad estimate if drift overpowers.</a:t>
            </a:r>
            <a:endParaRPr/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305" y="2089080"/>
            <a:ext cx="4875375" cy="1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